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</p:sldMasterIdLst>
  <p:notesMasterIdLst>
    <p:notesMasterId r:id="rId23"/>
  </p:notesMasterIdLst>
  <p:sldIdLst>
    <p:sldId id="256" r:id="rId2"/>
    <p:sldId id="395" r:id="rId3"/>
    <p:sldId id="393" r:id="rId4"/>
    <p:sldId id="394" r:id="rId5"/>
    <p:sldId id="372" r:id="rId6"/>
    <p:sldId id="397" r:id="rId7"/>
    <p:sldId id="406" r:id="rId8"/>
    <p:sldId id="407" r:id="rId9"/>
    <p:sldId id="408" r:id="rId10"/>
    <p:sldId id="398" r:id="rId11"/>
    <p:sldId id="399" r:id="rId12"/>
    <p:sldId id="409" r:id="rId13"/>
    <p:sldId id="410" r:id="rId14"/>
    <p:sldId id="400" r:id="rId15"/>
    <p:sldId id="401" r:id="rId16"/>
    <p:sldId id="402" r:id="rId17"/>
    <p:sldId id="403" r:id="rId18"/>
    <p:sldId id="404" r:id="rId19"/>
    <p:sldId id="405" r:id="rId20"/>
    <p:sldId id="412" r:id="rId21"/>
    <p:sldId id="41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6DF"/>
          </a:solidFill>
        </a:fill>
      </a:tcStyle>
    </a:wholeTbl>
    <a:band2H>
      <a:tcTxStyle/>
      <a:tcStyle>
        <a:tcBdr/>
        <a:fill>
          <a:solidFill>
            <a:srgbClr val="E7EC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5CB"/>
          </a:solidFill>
        </a:fill>
      </a:tcStyle>
    </a:wholeTbl>
    <a:band2H>
      <a:tcTxStyle/>
      <a:tcStyle>
        <a:tcBdr/>
        <a:fill>
          <a:solidFill>
            <a:srgbClr val="FAEB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CACA"/>
          </a:solidFill>
        </a:fill>
      </a:tcStyle>
    </a:wholeTbl>
    <a:band2H>
      <a:tcTxStyle/>
      <a:tcStyle>
        <a:tcBdr/>
        <a:fill>
          <a:solidFill>
            <a:srgbClr val="F4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News Gothic MT"/>
          <a:ea typeface="News Gothic MT"/>
          <a:cs typeface="News Gothic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3"/>
    <p:restoredTop sz="87891"/>
  </p:normalViewPr>
  <p:slideViewPr>
    <p:cSldViewPr snapToGrid="0" snapToObjects="1">
      <p:cViewPr varScale="1">
        <p:scale>
          <a:sx n="112" d="100"/>
          <a:sy n="112" d="100"/>
        </p:scale>
        <p:origin x="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3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7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1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7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8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9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0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0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7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5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E399E-B090-3241-AE51-E5C788BF87E7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0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Decision Trees"/>
          <p:cNvSpPr txBox="1">
            <a:spLocks noGrp="1"/>
          </p:cNvSpPr>
          <p:nvPr>
            <p:ph type="ctrTitle"/>
          </p:nvPr>
        </p:nvSpPr>
        <p:spPr>
          <a:xfrm>
            <a:off x="1322919" y="1096005"/>
            <a:ext cx="6498159" cy="17248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Midterm Review</a:t>
            </a:r>
            <a:endParaRPr dirty="0"/>
          </a:p>
        </p:txBody>
      </p:sp>
      <p:sp>
        <p:nvSpPr>
          <p:cNvPr id="152" name="Angie Liu…"/>
          <p:cNvSpPr txBox="1">
            <a:spLocks noGrp="1"/>
          </p:cNvSpPr>
          <p:nvPr>
            <p:ph type="subTitle" idx="1"/>
          </p:nvPr>
        </p:nvSpPr>
        <p:spPr>
          <a:xfrm>
            <a:off x="1528493" y="3429000"/>
            <a:ext cx="6087013" cy="3200128"/>
          </a:xfrm>
          <a:prstGeom prst="rect">
            <a:avLst/>
          </a:prstGeom>
        </p:spPr>
        <p:txBody>
          <a:bodyPr/>
          <a:lstStyle/>
          <a:p>
            <a:pPr defTabSz="603504">
              <a:lnSpc>
                <a:spcPct val="80000"/>
              </a:lnSpc>
              <a:spcBef>
                <a:spcPts val="100"/>
              </a:spcBef>
              <a:defRPr sz="3960"/>
            </a:pPr>
            <a:r>
              <a:rPr lang="en-US" dirty="0" err="1"/>
              <a:t>Sihan</a:t>
            </a:r>
            <a:r>
              <a:rPr lang="en-US" dirty="0"/>
              <a:t> Wei</a:t>
            </a:r>
            <a:endParaRPr dirty="0"/>
          </a:p>
          <a:p>
            <a:pPr defTabSz="603504">
              <a:lnSpc>
                <a:spcPct val="80000"/>
              </a:lnSpc>
              <a:spcBef>
                <a:spcPts val="100"/>
              </a:spcBef>
              <a:defRPr sz="3960"/>
            </a:pPr>
            <a:endParaRPr dirty="0"/>
          </a:p>
          <a:p>
            <a:pPr defTabSz="603504">
              <a:lnSpc>
                <a:spcPct val="80000"/>
              </a:lnSpc>
              <a:spcBef>
                <a:spcPts val="100"/>
              </a:spcBef>
              <a:defRPr sz="3960"/>
            </a:pPr>
            <a:r>
              <a:rPr lang="en-US" dirty="0"/>
              <a:t>Intro to </a:t>
            </a:r>
            <a:r>
              <a:rPr dirty="0"/>
              <a:t>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3888833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1D646-5B0B-597E-C815-C36D8AA8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CA772-BCD3-CFFF-7E7D-C0F6B9A9D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L1 Regularization</a:t>
            </a:r>
          </a:p>
          <a:p>
            <a:pPr lvl="1"/>
            <a:r>
              <a:rPr lang="en-US" dirty="0"/>
              <a:t>Tends to produce sparse solutions</a:t>
            </a:r>
          </a:p>
          <a:p>
            <a:pPr lvl="1"/>
            <a:r>
              <a:rPr lang="en-US" dirty="0"/>
              <a:t>Can perform feature selection</a:t>
            </a:r>
          </a:p>
          <a:p>
            <a:endParaRPr lang="en-US" dirty="0"/>
          </a:p>
          <a:p>
            <a:r>
              <a:rPr lang="en-US" dirty="0"/>
              <a:t>L2 Regularization</a:t>
            </a:r>
          </a:p>
          <a:p>
            <a:pPr lvl="1"/>
            <a:r>
              <a:rPr lang="en-US" dirty="0"/>
              <a:t>Tends to produce small weights (but not sparse)</a:t>
            </a:r>
          </a:p>
          <a:p>
            <a:pPr lvl="1"/>
            <a:r>
              <a:rPr lang="en-US" dirty="0"/>
              <a:t>Keeps all features (no selection)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81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D96C-052B-1DED-F07C-608FC3582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75201-91C7-EE45-DFA6-14803185F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Least squares objective</a:t>
            </a:r>
          </a:p>
          <a:p>
            <a:r>
              <a:rPr lang="en-US" dirty="0"/>
              <a:t>Closed-form OLS solution</a:t>
            </a:r>
          </a:p>
          <a:p>
            <a:r>
              <a:rPr lang="en-US" dirty="0"/>
              <a:t>Gradient descent (vs. closed-form)</a:t>
            </a:r>
          </a:p>
          <a:p>
            <a:r>
              <a:rPr lang="en-US" dirty="0"/>
              <a:t>Ridge vs. Lasso (what and why)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96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08DB-562E-BAC5-C178-153957403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6F75E-CF90-B483-392A-EB19A8469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our model behave when we increase the regularization parameter in Ridge regression?</a:t>
            </a:r>
          </a:p>
        </p:txBody>
      </p:sp>
      <p:pic>
        <p:nvPicPr>
          <p:cNvPr id="5" name="Picture 4" descr="A graph of a ridge and ridge regression&#10;&#10;AI-generated content may be incorrect.">
            <a:extLst>
              <a:ext uri="{FF2B5EF4-FFF2-40B4-BE49-F238E27FC236}">
                <a16:creationId xmlns:a16="http://schemas.microsoft.com/office/drawing/2014/main" id="{CDF0658E-F448-EFC9-2374-AC4D2CDA2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62" y="1027907"/>
            <a:ext cx="8761675" cy="43513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1E8ACB-27D5-9D45-F574-8C4347BC6974}"/>
              </a:ext>
            </a:extLst>
          </p:cNvPr>
          <p:cNvSpPr txBox="1"/>
          <p:nvPr/>
        </p:nvSpPr>
        <p:spPr>
          <a:xfrm>
            <a:off x="489858" y="5807631"/>
            <a:ext cx="5129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Higher </a:t>
            </a:r>
            <a:r>
              <a:rPr lang="el-GR" dirty="0"/>
              <a:t>α → </a:t>
            </a:r>
            <a:r>
              <a:rPr lang="en-US" dirty="0"/>
              <a:t>smoother curve, less variance, more bias</a:t>
            </a:r>
          </a:p>
        </p:txBody>
      </p:sp>
    </p:spTree>
    <p:extLst>
      <p:ext uri="{BB962C8B-B14F-4D97-AF65-F5344CB8AC3E}">
        <p14:creationId xmlns:p14="http://schemas.microsoft.com/office/powerpoint/2010/main" val="427834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37334-5BEE-A917-44D7-AA09618C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82E05-9563-C925-D78F-D15C233B5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are fitting a straight line and increase </a:t>
            </a:r>
            <a:r>
              <a:rPr lang="el-GR" dirty="0"/>
              <a:t>α?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Shrink the weight w toward zero and make the slope of the line flatter (close to horizontal)</a:t>
            </a:r>
          </a:p>
          <a:p>
            <a:pPr lvl="1"/>
            <a:endParaRPr lang="en-US" dirty="0"/>
          </a:p>
          <a:p>
            <a:r>
              <a:rPr lang="en-US" dirty="0"/>
              <a:t>Do we penalize the offset in Ridge regression?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No. Because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intercept controls vertical shift — not complexity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Penalizing it would push the line unnecessarily toward passing through the origin (bad if the data's mean is not centered)</a:t>
            </a:r>
          </a:p>
          <a:p>
            <a:pPr lvl="1"/>
            <a:endParaRPr lang="en-US" dirty="0"/>
          </a:p>
          <a:p>
            <a:endParaRPr lang="el-GR" dirty="0"/>
          </a:p>
        </p:txBody>
      </p:sp>
      <p:pic>
        <p:nvPicPr>
          <p:cNvPr id="5" name="Picture 4" descr="A graph with a line and a blue line&#10;&#10;AI-generated content may be incorrect.">
            <a:extLst>
              <a:ext uri="{FF2B5EF4-FFF2-40B4-BE49-F238E27FC236}">
                <a16:creationId xmlns:a16="http://schemas.microsoft.com/office/drawing/2014/main" id="{7B178B1E-62B3-000F-A178-E9C4B78E4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681037"/>
            <a:ext cx="7903061" cy="537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42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4CD75-54C6-5DB7-DEA5-04DD0056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7A2D0-03F9-4ECA-4666-DFB106271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Convexity: local minimum = global minimum</a:t>
            </a:r>
          </a:p>
          <a:p>
            <a:r>
              <a:rPr lang="en-US" dirty="0"/>
              <a:t>Convex surrogate loss functions</a:t>
            </a:r>
          </a:p>
          <a:p>
            <a:pPr lvl="1"/>
            <a:r>
              <a:rPr lang="en-US" dirty="0"/>
              <a:t>Hinge loss</a:t>
            </a:r>
          </a:p>
          <a:p>
            <a:pPr lvl="1"/>
            <a:r>
              <a:rPr lang="en-US" dirty="0"/>
              <a:t>Exponential loss</a:t>
            </a:r>
          </a:p>
          <a:p>
            <a:pPr lvl="1"/>
            <a:r>
              <a:rPr lang="en-US" dirty="0"/>
              <a:t>Logistic loss</a:t>
            </a:r>
          </a:p>
          <a:p>
            <a:r>
              <a:rPr lang="en-US" dirty="0"/>
              <a:t>Gradient based optimization methods:</a:t>
            </a:r>
          </a:p>
          <a:p>
            <a:pPr lvl="1"/>
            <a:r>
              <a:rPr lang="en-US" dirty="0"/>
              <a:t>(Batch) Gradient descent</a:t>
            </a:r>
          </a:p>
          <a:p>
            <a:pPr lvl="1"/>
            <a:r>
              <a:rPr lang="en-US" dirty="0"/>
              <a:t>SGD</a:t>
            </a:r>
          </a:p>
        </p:txBody>
      </p:sp>
    </p:spTree>
    <p:extLst>
      <p:ext uri="{BB962C8B-B14F-4D97-AF65-F5344CB8AC3E}">
        <p14:creationId xmlns:p14="http://schemas.microsoft.com/office/powerpoint/2010/main" val="3238845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82E9-398F-0F4E-A263-D4750AB0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329B8-5D56-629A-8429-227D10FE9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Logistic (sigmoid) function</a:t>
            </a:r>
          </a:p>
          <a:p>
            <a:r>
              <a:rPr lang="en-US" dirty="0"/>
              <a:t>Probabilistic interpretation</a:t>
            </a:r>
          </a:p>
          <a:p>
            <a:pPr lvl="1"/>
            <a:r>
              <a:rPr lang="en-US" dirty="0"/>
              <a:t>Log-odds ratio</a:t>
            </a:r>
          </a:p>
          <a:p>
            <a:r>
              <a:rPr lang="en-US" dirty="0"/>
              <a:t>Maximum Likelihood estimation</a:t>
            </a:r>
          </a:p>
          <a:p>
            <a:r>
              <a:rPr lang="en-US" dirty="0"/>
              <a:t>Loss function</a:t>
            </a:r>
          </a:p>
          <a:p>
            <a:r>
              <a:rPr lang="en-US" dirty="0"/>
              <a:t>No closed-form solution. GD (SGD) to help!</a:t>
            </a:r>
          </a:p>
          <a:p>
            <a:r>
              <a:rPr lang="en-US" dirty="0"/>
              <a:t>Multiclass cases: </a:t>
            </a:r>
            <a:r>
              <a:rPr lang="en-US" dirty="0" err="1"/>
              <a:t>softmax</a:t>
            </a:r>
            <a:r>
              <a:rPr lang="en-US" dirty="0"/>
              <a:t> + cross-entropy</a:t>
            </a:r>
          </a:p>
        </p:txBody>
      </p:sp>
    </p:spTree>
    <p:extLst>
      <p:ext uri="{BB962C8B-B14F-4D97-AF65-F5344CB8AC3E}">
        <p14:creationId xmlns:p14="http://schemas.microsoft.com/office/powerpoint/2010/main" val="3404413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A882-4F6E-6A29-7B94-5D5042E5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23AF9-9F7A-FD40-A758-4F7F78A61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Max-margin classifier</a:t>
            </a:r>
          </a:p>
          <a:p>
            <a:pPr lvl="1"/>
            <a:r>
              <a:rPr lang="en-US" dirty="0"/>
              <a:t>What is a margin?</a:t>
            </a:r>
          </a:p>
          <a:p>
            <a:r>
              <a:rPr lang="en-US" dirty="0"/>
              <a:t>Hard-margin SVM</a:t>
            </a:r>
          </a:p>
          <a:p>
            <a:pPr lvl="1"/>
            <a:r>
              <a:rPr lang="en-US" dirty="0"/>
              <a:t>Optimization objective</a:t>
            </a:r>
          </a:p>
          <a:p>
            <a:pPr lvl="1"/>
            <a:r>
              <a:rPr lang="en-US" dirty="0"/>
              <a:t>Primal and dual formulations</a:t>
            </a:r>
          </a:p>
          <a:p>
            <a:pPr lvl="1"/>
            <a:r>
              <a:rPr lang="en-US" dirty="0"/>
              <a:t>Constraints</a:t>
            </a:r>
          </a:p>
          <a:p>
            <a:r>
              <a:rPr lang="en-US" dirty="0"/>
              <a:t>Soft-margin SVM</a:t>
            </a:r>
          </a:p>
          <a:p>
            <a:pPr lvl="1"/>
            <a:r>
              <a:rPr lang="en-US" dirty="0"/>
              <a:t>Slack variables</a:t>
            </a:r>
          </a:p>
          <a:p>
            <a:pPr lvl="1"/>
            <a:r>
              <a:rPr lang="en-US" dirty="0"/>
              <a:t>How does the parameter C control the margin</a:t>
            </a:r>
          </a:p>
        </p:txBody>
      </p:sp>
    </p:spTree>
    <p:extLst>
      <p:ext uri="{BB962C8B-B14F-4D97-AF65-F5344CB8AC3E}">
        <p14:creationId xmlns:p14="http://schemas.microsoft.com/office/powerpoint/2010/main" val="745830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67C3-0359-E742-9868-90BC9877F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86E7F-5DF9-FDF6-417F-7054CD9A4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support vectors?</a:t>
            </a:r>
          </a:p>
          <a:p>
            <a:pPr lvl="1"/>
            <a:r>
              <a:rPr lang="en-US" dirty="0"/>
              <a:t>Given a plot, you should be able to identify all SVs.</a:t>
            </a:r>
          </a:p>
          <a:p>
            <a:r>
              <a:rPr lang="en-US" dirty="0"/>
              <a:t>What’s the relationship between a support vector and its associated Lagrange multiplier alpha?</a:t>
            </a:r>
          </a:p>
          <a:p>
            <a:r>
              <a:rPr lang="en-US" dirty="0"/>
              <a:t>What if our data is not linearly separable?</a:t>
            </a:r>
          </a:p>
          <a:p>
            <a:r>
              <a:rPr lang="en-US" dirty="0"/>
              <a:t>Number of parameters in the primal vs. dual form</a:t>
            </a:r>
          </a:p>
          <a:p>
            <a:pPr lvl="1"/>
            <a:r>
              <a:rPr lang="en-US" dirty="0"/>
              <a:t>Given a real-world scenario, decide whether to use the primal or dual formulation.</a:t>
            </a:r>
          </a:p>
        </p:txBody>
      </p:sp>
    </p:spTree>
    <p:extLst>
      <p:ext uri="{BB962C8B-B14F-4D97-AF65-F5344CB8AC3E}">
        <p14:creationId xmlns:p14="http://schemas.microsoft.com/office/powerpoint/2010/main" val="2504503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71640-1E88-F06C-C3B9-0685D7C5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2EAE0-CCB1-3A6C-8856-29E457948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feature map?</a:t>
            </a:r>
          </a:p>
          <a:p>
            <a:r>
              <a:rPr lang="en-US" dirty="0"/>
              <a:t>What is a kernel function?</a:t>
            </a:r>
          </a:p>
          <a:p>
            <a:pPr lvl="1"/>
            <a:r>
              <a:rPr lang="en-US" dirty="0"/>
              <a:t>Given a kernel, can you find the corresponding feature map?</a:t>
            </a:r>
          </a:p>
          <a:p>
            <a:r>
              <a:rPr lang="en-US" dirty="0"/>
              <a:t>Common types of kernels</a:t>
            </a:r>
          </a:p>
          <a:p>
            <a:pPr lvl="1"/>
            <a:r>
              <a:rPr lang="en-US" dirty="0"/>
              <a:t>Polynomial, RBF (Gaussian), linear,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For RBF kernels, how does sigma/gamma affect our model?</a:t>
            </a:r>
          </a:p>
          <a:p>
            <a:pPr lvl="1"/>
            <a:r>
              <a:rPr lang="en-US" dirty="0"/>
              <a:t>What happens when gamma is large vs. small?</a:t>
            </a:r>
          </a:p>
        </p:txBody>
      </p:sp>
    </p:spTree>
    <p:extLst>
      <p:ext uri="{BB962C8B-B14F-4D97-AF65-F5344CB8AC3E}">
        <p14:creationId xmlns:p14="http://schemas.microsoft.com/office/powerpoint/2010/main" val="3722217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5A63-F97A-7B16-433D-8EF0234F3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237C7-41FC-31D7-8B39-E18A21F59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Stopping criteria in ID3</a:t>
            </a:r>
          </a:p>
          <a:p>
            <a:r>
              <a:rPr lang="en-US" dirty="0"/>
              <a:t>What is entropy</a:t>
            </a:r>
          </a:p>
          <a:p>
            <a:r>
              <a:rPr lang="en-US" dirty="0"/>
              <a:t>What is conditional entropy</a:t>
            </a:r>
          </a:p>
          <a:p>
            <a:r>
              <a:rPr lang="en-US" dirty="0"/>
              <a:t>How to select features using information gain</a:t>
            </a:r>
          </a:p>
          <a:p>
            <a:pPr lvl="1"/>
            <a:r>
              <a:rPr lang="en-US" dirty="0"/>
              <a:t>Given a simple toy dataset, you should be able to compute the information gain for each attribute.</a:t>
            </a:r>
          </a:p>
          <a:p>
            <a:r>
              <a:rPr lang="en-US" dirty="0"/>
              <a:t>All the formulas will be given.</a:t>
            </a:r>
          </a:p>
        </p:txBody>
      </p:sp>
    </p:spTree>
    <p:extLst>
      <p:ext uri="{BB962C8B-B14F-4D97-AF65-F5344CB8AC3E}">
        <p14:creationId xmlns:p14="http://schemas.microsoft.com/office/powerpoint/2010/main" val="211478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350EB-B91E-65F3-7A95-B74FFE54E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Exam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4D83E-D6E6-CBAE-FA10-9490474E4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Time: Thursday, July 17, 1:15-3:00 PM</a:t>
            </a:r>
          </a:p>
          <a:p>
            <a:r>
              <a:rPr lang="en-US" dirty="0"/>
              <a:t>Location: SHL 105</a:t>
            </a:r>
          </a:p>
          <a:p>
            <a:r>
              <a:rPr lang="en-US" dirty="0"/>
              <a:t>Closed book</a:t>
            </a:r>
          </a:p>
          <a:p>
            <a:r>
              <a:rPr lang="en-US" dirty="0"/>
              <a:t>No cheat sheet</a:t>
            </a:r>
          </a:p>
          <a:p>
            <a:r>
              <a:rPr lang="en-US" dirty="0"/>
              <a:t>All material covered before the midterm, up to (and including)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1630184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36B55-D30B-7383-3FAE-8476C10D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check</a:t>
            </a:r>
          </a:p>
        </p:txBody>
      </p:sp>
      <p:pic>
        <p:nvPicPr>
          <p:cNvPr id="5" name="Content Placeholder 4" descr="A qr code with a black and white background&#10;&#10;AI-generated content may be incorrect.">
            <a:extLst>
              <a:ext uri="{FF2B5EF4-FFF2-40B4-BE49-F238E27FC236}">
                <a16:creationId xmlns:a16="http://schemas.microsoft.com/office/drawing/2014/main" id="{94DC0C10-F841-4296-A9A9-0C55B2AB21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537" y="1690689"/>
            <a:ext cx="4352925" cy="4352925"/>
          </a:xfrm>
        </p:spPr>
      </p:pic>
    </p:spTree>
    <p:extLst>
      <p:ext uri="{BB962C8B-B14F-4D97-AF65-F5344CB8AC3E}">
        <p14:creationId xmlns:p14="http://schemas.microsoft.com/office/powerpoint/2010/main" val="4186465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F47F-F8C3-0BD1-CDBF-E4CA32C47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en-US" sz="7200" dirty="0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6767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4788E-7DBD-E94A-42C6-0A89C9610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82953-C8BE-D3E0-B060-7D2C33E0D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 questions</a:t>
            </a:r>
          </a:p>
          <a:p>
            <a:r>
              <a:rPr lang="en-US" dirty="0"/>
              <a:t>Short answer questions (Long questions, with multiple parts)</a:t>
            </a:r>
          </a:p>
          <a:p>
            <a:r>
              <a:rPr lang="en-US" dirty="0"/>
              <a:t>Use the practice questions on our course website to get a sense of the format.</a:t>
            </a:r>
          </a:p>
          <a:p>
            <a:r>
              <a:rPr lang="en-US" dirty="0"/>
              <a:t>We won’t test derivations or proofs. </a:t>
            </a:r>
          </a:p>
          <a:p>
            <a:pPr lvl="1"/>
            <a:r>
              <a:rPr lang="en-US" dirty="0"/>
              <a:t>Focus on understanding the concepts we have covered so far.</a:t>
            </a:r>
          </a:p>
        </p:txBody>
      </p:sp>
    </p:spTree>
    <p:extLst>
      <p:ext uri="{BB962C8B-B14F-4D97-AF65-F5344CB8AC3E}">
        <p14:creationId xmlns:p14="http://schemas.microsoft.com/office/powerpoint/2010/main" val="160507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C427-D44D-8901-BFF9-A97F5F582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CC912-13B1-D5D6-3B3A-29DA0CB2B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Run-Through of Course Material</a:t>
            </a:r>
          </a:p>
          <a:p>
            <a:r>
              <a:rPr lang="en-US" dirty="0"/>
              <a:t>The slides shown today are just a selection. You’re still responsible for reviewing all course content when preparing for the exam.</a:t>
            </a:r>
          </a:p>
          <a:p>
            <a:r>
              <a:rPr lang="en-US" dirty="0"/>
              <a:t>I won’t go into the details. The goal is to refresh your memory and answer any questions you may have.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51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A53-3DD0-0DBA-A65D-9BC8727A6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Intro+Foundations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2D673-37E2-C815-7EA2-48F36FAEE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Instance space? Label Space? Learning algorithm? Loss functions?</a:t>
            </a:r>
          </a:p>
          <a:p>
            <a:r>
              <a:rPr lang="en-US" dirty="0"/>
              <a:t>Hypothesis class and tradeoffs</a:t>
            </a:r>
          </a:p>
          <a:p>
            <a:r>
              <a:rPr lang="en-US" dirty="0"/>
              <a:t>Generalization/Overfitting vs. underfitting </a:t>
            </a:r>
          </a:p>
          <a:p>
            <a:r>
              <a:rPr lang="en-US" dirty="0"/>
              <a:t>The </a:t>
            </a:r>
            <a:r>
              <a:rPr lang="en-US" dirty="0" err="1"/>
              <a:t>i.i.d.</a:t>
            </a:r>
            <a:r>
              <a:rPr lang="en-US" dirty="0"/>
              <a:t> assumption</a:t>
            </a:r>
          </a:p>
          <a:p>
            <a:r>
              <a:rPr lang="en-US" dirty="0"/>
              <a:t>Empirical risk minimization</a:t>
            </a:r>
          </a:p>
          <a:p>
            <a:r>
              <a:rPr lang="en-US" dirty="0"/>
              <a:t>Bias/variance tradeoff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0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93FAB-C296-E58D-7EAA-6B9D24982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55E48-BEF0-F604-DA00-5A9A1F124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our model is overfitted, then will it have high bias or high variance?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High variance</a:t>
            </a:r>
          </a:p>
          <a:p>
            <a:r>
              <a:rPr lang="en-US" dirty="0"/>
              <a:t>If our model is underfitted, then will it have high bias or high variance?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High bias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45D11-B26B-F392-A983-5A1423073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10131-3AD4-4856-B1A7-E929BA0FB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underfitted model is </a:t>
            </a:r>
            <a:r>
              <a:rPr lang="en-US" i="1" dirty="0"/>
              <a:t>too simple</a:t>
            </a:r>
            <a:r>
              <a:rPr lang="en-US" dirty="0"/>
              <a:t> to capture the underlying structure of the data — it performs poorly on both training and test sets. This is a sign of </a:t>
            </a:r>
            <a:r>
              <a:rPr lang="en-US" b="1" dirty="0"/>
              <a:t>high bias</a:t>
            </a:r>
            <a:r>
              <a:rPr lang="en-US" dirty="0"/>
              <a:t>, where the model makes strong simplifying assumptions and misses the complexity.</a:t>
            </a:r>
          </a:p>
          <a:p>
            <a:r>
              <a:rPr lang="en-US" dirty="0"/>
              <a:t>An overfitted model fits the training data </a:t>
            </a:r>
            <a:r>
              <a:rPr lang="en-US" i="1" dirty="0"/>
              <a:t>too closely</a:t>
            </a:r>
            <a:r>
              <a:rPr lang="en-US" dirty="0"/>
              <a:t>, capturing noise and fluctuations that don’t generalize to unseen data. It performs very well on training data but poorly on test data — this is a sign of </a:t>
            </a:r>
            <a:r>
              <a:rPr lang="en-US" b="1" dirty="0"/>
              <a:t>high variance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118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366A-60BC-B7A2-D541-C06C38A41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Bias-variance tradeoff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23E0D-4EFB-9D42-FC8C-FE2323110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too simple -&gt; underfitting -&gt; high bias, low variance</a:t>
            </a:r>
          </a:p>
          <a:p>
            <a:r>
              <a:rPr lang="en-US" dirty="0"/>
              <a:t>Model too complex -&gt; overfitting -&gt; low bias, high variance</a:t>
            </a:r>
          </a:p>
        </p:txBody>
      </p:sp>
    </p:spTree>
    <p:extLst>
      <p:ext uri="{BB962C8B-B14F-4D97-AF65-F5344CB8AC3E}">
        <p14:creationId xmlns:p14="http://schemas.microsoft.com/office/powerpoint/2010/main" val="106235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1F8B-CED6-857C-4C97-ABCBA0885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08BCA-F046-ECA8-CED4-902ABB404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regularization to prevent our model from being too complex (i.e., overfitting).</a:t>
            </a:r>
          </a:p>
          <a:p>
            <a:r>
              <a:rPr lang="en-US" dirty="0"/>
              <a:t>Thus, regularization will increase the bias of our model, but reduce the variance.</a:t>
            </a:r>
          </a:p>
          <a:p>
            <a:r>
              <a:rPr lang="en-US" dirty="0"/>
              <a:t>This helps improve generalization</a:t>
            </a:r>
          </a:p>
        </p:txBody>
      </p:sp>
    </p:spTree>
    <p:extLst>
      <p:ext uri="{BB962C8B-B14F-4D97-AF65-F5344CB8AC3E}">
        <p14:creationId xmlns:p14="http://schemas.microsoft.com/office/powerpoint/2010/main" val="3073150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eeze">
  <a:themeElements>
    <a:clrScheme name="Breez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0000FF"/>
      </a:hlink>
      <a:folHlink>
        <a:srgbClr val="FF00FF"/>
      </a:folHlink>
    </a:clrScheme>
    <a:fontScheme name="Breez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reez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254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News Gothic MT"/>
            <a:ea typeface="News Gothic MT"/>
            <a:cs typeface="News Gothic MT"/>
            <a:sym typeface="News Gothic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News Gothic MT"/>
            <a:ea typeface="News Gothic MT"/>
            <a:cs typeface="News Gothic MT"/>
            <a:sym typeface="News Gothic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9764</TotalTime>
  <Words>801</Words>
  <Application>Microsoft Macintosh PowerPoint</Application>
  <PresentationFormat>On-screen Show (4:3)</PresentationFormat>
  <Paragraphs>120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2013 - 2022 Theme</vt:lpstr>
      <vt:lpstr>Midterm Review</vt:lpstr>
      <vt:lpstr>About the Exam</vt:lpstr>
      <vt:lpstr>Question Types</vt:lpstr>
      <vt:lpstr>Today</vt:lpstr>
      <vt:lpstr>Intro+Foundations</vt:lpstr>
      <vt:lpstr>Practice questions</vt:lpstr>
      <vt:lpstr>Explanation</vt:lpstr>
      <vt:lpstr>Bias-variance tradeoff</vt:lpstr>
      <vt:lpstr>Regularization</vt:lpstr>
      <vt:lpstr>Regularization</vt:lpstr>
      <vt:lpstr>Linear regression</vt:lpstr>
      <vt:lpstr>Questions?</vt:lpstr>
      <vt:lpstr>Questions</vt:lpstr>
      <vt:lpstr>Optimization</vt:lpstr>
      <vt:lpstr>Logistic Regression</vt:lpstr>
      <vt:lpstr>SVM</vt:lpstr>
      <vt:lpstr>SVM</vt:lpstr>
      <vt:lpstr>Kernels</vt:lpstr>
      <vt:lpstr>Decision Trees</vt:lpstr>
      <vt:lpstr>Knowledge check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Trees</dc:title>
  <cp:lastModifiedBy>Sihan Wei</cp:lastModifiedBy>
  <cp:revision>74</cp:revision>
  <dcterms:modified xsi:type="dcterms:W3CDTF">2025-07-15T16:12:28Z</dcterms:modified>
</cp:coreProperties>
</file>